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5"/>
  </p:notesMasterIdLst>
  <p:handoutMasterIdLst>
    <p:handoutMasterId r:id="rId16"/>
  </p:handoutMasterIdLst>
  <p:sldIdLst>
    <p:sldId id="269" r:id="rId5"/>
    <p:sldId id="268" r:id="rId6"/>
    <p:sldId id="271" r:id="rId7"/>
    <p:sldId id="288" r:id="rId8"/>
    <p:sldId id="270" r:id="rId9"/>
    <p:sldId id="286" r:id="rId10"/>
    <p:sldId id="284" r:id="rId11"/>
    <p:sldId id="277" r:id="rId12"/>
    <p:sldId id="281" r:id="rId13"/>
    <p:sldId id="282"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varScale="1">
        <p:scale>
          <a:sx n="69" d="100"/>
          <a:sy n="69" d="100"/>
        </p:scale>
        <p:origin x="1392" y="462"/>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15/03/2023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15/03/2023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15/03/2023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15/03/2023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15/03/2023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15/03/2023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11.tmp"/></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hyperlink" Target="https://this.org/2009/07/20/ecochamber-carbon-capture-storage-science-fi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PROYECTO DE ANALISIS GEOESPACIAL: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EXPLORACIÓN PARA  ALMACENAMIENTO SUBTERRANEO DE C02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1" name="Subtítulo 5">
            <a:extLst>
              <a:ext uri="{FF2B5EF4-FFF2-40B4-BE49-F238E27FC236}">
                <a16:creationId xmlns:a16="http://schemas.microsoft.com/office/drawing/2014/main" id="{CB2763CB-D15F-0817-A7A8-445A23E8CFA1}"/>
              </a:ext>
            </a:extLst>
          </p:cNvPr>
          <p:cNvSpPr txBox="1">
            <a:spLocks/>
          </p:cNvSpPr>
          <p:nvPr/>
        </p:nvSpPr>
        <p:spPr>
          <a:xfrm>
            <a:off x="376580" y="1368273"/>
            <a:ext cx="3908205" cy="46926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r>
              <a:rPr lang="es-CO" sz="1700" dirty="0">
                <a:solidFill>
                  <a:schemeClr val="tx2"/>
                </a:solidFill>
              </a:rPr>
              <a:t>En este estudio se quiere evaluar específicamente la cuenca Sinú San Jacinto, esta cuenca aun es considerada una cuenca Frontera, lo que significa que ha sido poco estudiada. Además, en los pocos estudios realizados  se define como una cuenca con bajo potencial de producción de hidrocarburos. </a:t>
            </a:r>
          </a:p>
          <a:p>
            <a:pPr marL="0" indent="0" algn="just">
              <a:lnSpc>
                <a:spcPct val="120000"/>
              </a:lnSpc>
              <a:buNone/>
            </a:pPr>
            <a:r>
              <a:rPr lang="es-CO" sz="1700" dirty="0">
                <a:solidFill>
                  <a:schemeClr val="tx2"/>
                </a:solidFill>
              </a:rPr>
              <a:t>La cuenca de Sinú-San Jacinto se encuentra al NW del país, entre el sistema de Fallas de San Jacinto al E, la Falla de Oca (OF) al N, el frente de deformación del Cinturón del Caribe al NW, el sistema de Fallas de </a:t>
            </a:r>
            <a:r>
              <a:rPr lang="es-CO" sz="1700" dirty="0" err="1">
                <a:solidFill>
                  <a:schemeClr val="tx2"/>
                </a:solidFill>
              </a:rPr>
              <a:t>Uramita</a:t>
            </a:r>
            <a:r>
              <a:rPr lang="es-CO" sz="1700" dirty="0">
                <a:solidFill>
                  <a:schemeClr val="tx2"/>
                </a:solidFill>
              </a:rPr>
              <a:t> (U.F.S) al SW, y la Cordillera Occidental (WC) al S .</a:t>
            </a:r>
          </a:p>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87718" y="5133007"/>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9">
            <a:extLst>
              <a:ext uri="{FF2B5EF4-FFF2-40B4-BE49-F238E27FC236}">
                <a16:creationId xmlns:a16="http://schemas.microsoft.com/office/drawing/2014/main" id="{71756AE6-E5CB-46CB-2535-E80381A8C421}"/>
              </a:ext>
            </a:extLst>
          </p:cNvPr>
          <p:cNvSpPr>
            <a:spLocks noGrp="1"/>
          </p:cNvSpPr>
          <p:nvPr>
            <p:ph type="subTitle" idx="1"/>
          </p:nvPr>
        </p:nvSpPr>
        <p:spPr/>
        <p:txBody>
          <a:bodyPr/>
          <a:lstStyle/>
          <a:p>
            <a:endParaRPr lang="es-CO"/>
          </a:p>
        </p:txBody>
      </p:sp>
      <p:sp>
        <p:nvSpPr>
          <p:cNvPr id="11" name="Marcador de contenido 2">
            <a:extLst>
              <a:ext uri="{FF2B5EF4-FFF2-40B4-BE49-F238E27FC236}">
                <a16:creationId xmlns:a16="http://schemas.microsoft.com/office/drawing/2014/main" id="{A0BCAAC7-0A26-8577-8DB7-1BC685AC8017}"/>
              </a:ext>
            </a:extLst>
          </p:cNvPr>
          <p:cNvSpPr txBox="1">
            <a:spLocks/>
          </p:cNvSpPr>
          <p:nvPr/>
        </p:nvSpPr>
        <p:spPr>
          <a:xfrm>
            <a:off x="232725" y="1154249"/>
            <a:ext cx="6416957"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s-CO" sz="2000" dirty="0">
                <a:solidFill>
                  <a:schemeClr val="accent1">
                    <a:lumMod val="20000"/>
                    <a:lumOff val="80000"/>
                  </a:schemeClr>
                </a:solidFill>
              </a:rPr>
              <a:t>Identificar los departamentos que generan mayor cantidad de CO2 en Colombia, para futuros proyectos.</a:t>
            </a:r>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a:t>
            </a:r>
            <a:r>
              <a:rPr lang="en-US" sz="2000" dirty="0" err="1"/>
              <a:t>ubicación</a:t>
            </a:r>
            <a:r>
              <a:rPr lang="en-US" sz="2000" dirty="0"/>
              <a:t>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pic>
        <p:nvPicPr>
          <p:cNvPr id="12" name="Marcador de contenido 5">
            <a:extLst>
              <a:ext uri="{FF2B5EF4-FFF2-40B4-BE49-F238E27FC236}">
                <a16:creationId xmlns:a16="http://schemas.microsoft.com/office/drawing/2014/main" id="{697A3489-397E-B572-7941-02C93969DF4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7354" y="379513"/>
            <a:ext cx="5800773" cy="5065712"/>
          </a:xfrm>
          <a:prstGeom prst="rect">
            <a:avLst/>
          </a:prstGeom>
        </p:spPr>
      </p:pic>
      <p:sp>
        <p:nvSpPr>
          <p:cNvPr id="14" name="Título 1">
            <a:extLst>
              <a:ext uri="{FF2B5EF4-FFF2-40B4-BE49-F238E27FC236}">
                <a16:creationId xmlns:a16="http://schemas.microsoft.com/office/drawing/2014/main" id="{B780811D-47EF-974C-EF71-EE082B5A360E}"/>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bg1"/>
                </a:solidFill>
              </a:rPr>
              <a:t>ALCANCE</a:t>
            </a:r>
          </a:p>
        </p:txBody>
      </p:sp>
      <p:sp>
        <p:nvSpPr>
          <p:cNvPr id="20" name="Título 1">
            <a:extLst>
              <a:ext uri="{FF2B5EF4-FFF2-40B4-BE49-F238E27FC236}">
                <a16:creationId xmlns:a16="http://schemas.microsoft.com/office/drawing/2014/main" id="{6002752E-50AB-5251-0658-24A9DCE9BDB7}"/>
              </a:ext>
            </a:extLst>
          </p:cNvPr>
          <p:cNvSpPr txBox="1">
            <a:spLocks/>
          </p:cNvSpPr>
          <p:nvPr/>
        </p:nvSpPr>
        <p:spPr>
          <a:xfrm>
            <a:off x="8268231" y="541199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3- Tomado y modificado de  ANH 2010. </a:t>
            </a:r>
          </a:p>
        </p:txBody>
      </p:sp>
    </p:spTree>
    <p:extLst>
      <p:ext uri="{BB962C8B-B14F-4D97-AF65-F5344CB8AC3E}">
        <p14:creationId xmlns:p14="http://schemas.microsoft.com/office/powerpoint/2010/main" val="15383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pPr marL="457200" indent="-457200">
              <a:buFont typeface="+mj-lt"/>
              <a:buAutoNum type="arabicPeriod"/>
            </a:pPr>
            <a:r>
              <a:rPr lang="en-US" dirty="0"/>
              <a:t>DISTANCIA ENTRE LA ZONA DE ALMACENAMIENTO Y LA ZONA DE CAPTURA DE CO2 </a:t>
            </a:r>
          </a:p>
        </p:txBody>
      </p:sp>
      <p:pic>
        <p:nvPicPr>
          <p:cNvPr id="5" name="Imagen 4">
            <a:extLst>
              <a:ext uri="{FF2B5EF4-FFF2-40B4-BE49-F238E27FC236}">
                <a16:creationId xmlns:a16="http://schemas.microsoft.com/office/drawing/2014/main" id="{98AA42FD-DA90-F290-7943-3C806868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580" y="1340768"/>
            <a:ext cx="4464496" cy="3714223"/>
          </a:xfrm>
          <a:prstGeom prst="rect">
            <a:avLst/>
          </a:prstGeom>
          <a:ln>
            <a:solidFill>
              <a:schemeClr val="tx1"/>
            </a:solidFill>
          </a:ln>
        </p:spPr>
      </p:pic>
      <p:sp>
        <p:nvSpPr>
          <p:cNvPr id="6" name="Título 1">
            <a:extLst>
              <a:ext uri="{FF2B5EF4-FFF2-40B4-BE49-F238E27FC236}">
                <a16:creationId xmlns:a16="http://schemas.microsoft.com/office/drawing/2014/main" id="{53652D0D-5D62-369C-83B0-30F173BF49B8}"/>
              </a:ext>
            </a:extLst>
          </p:cNvPr>
          <p:cNvSpPr txBox="1">
            <a:spLocks/>
          </p:cNvSpPr>
          <p:nvPr/>
        </p:nvSpPr>
        <p:spPr>
          <a:xfrm>
            <a:off x="8578404" y="501034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4- Tomado y modificado de  ANH 2010. </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786614" y="3445375"/>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La ubicación de las zonas de almacenamiento de CO2 en Colombia, se deben evaluar no solo respecto a las características científicas, si no también </a:t>
            </a:r>
            <a:r>
              <a:rPr lang="es-CO" sz="1400" b="1" dirty="0">
                <a:solidFill>
                  <a:schemeClr val="tx1">
                    <a:lumMod val="75000"/>
                  </a:schemeClr>
                </a:solidFill>
              </a:rPr>
              <a:t>económicas</a:t>
            </a:r>
            <a:r>
              <a:rPr lang="es-CO" sz="1400" dirty="0">
                <a:solidFill>
                  <a:schemeClr val="tx1">
                    <a:lumMod val="75000"/>
                  </a:schemeClr>
                </a:solidFill>
              </a:rPr>
              <a:t> y debido a que el transporte de este tipo de gas puede tener costos altos que probablemente no sean justificados o vayan a ser una inversión que se vea de igual manera devuelta por la industria, se busca que las zonas de almacenamiento estén cercanas a las zonas donde se realizaría la captura de este gas, de esta manera se da una viabilidad económica a este tipo de proyectos.</a:t>
            </a:r>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493608"/>
            <a:ext cx="5638801" cy="914400"/>
          </a:xfrm>
        </p:spPr>
        <p:txBody>
          <a:bodyPr/>
          <a:lstStyle/>
          <a:p>
            <a:r>
              <a:rPr lang="en-US" dirty="0"/>
              <a:t>PROBLEMAS</a:t>
            </a:r>
          </a:p>
        </p:txBody>
      </p:sp>
      <p:sp>
        <p:nvSpPr>
          <p:cNvPr id="3" name="Marcador de texto 2"/>
          <p:cNvSpPr>
            <a:spLocks noGrp="1"/>
          </p:cNvSpPr>
          <p:nvPr>
            <p:ph type="body" idx="1"/>
          </p:nvPr>
        </p:nvSpPr>
        <p:spPr>
          <a:xfrm>
            <a:off x="565491" y="1484784"/>
            <a:ext cx="6840760" cy="4026768"/>
          </a:xfrm>
        </p:spPr>
        <p:txBody>
          <a:bodyPr>
            <a:normAutofit/>
          </a:bodyPr>
          <a:lstStyle/>
          <a:p>
            <a:r>
              <a:rPr lang="en-US" dirty="0"/>
              <a:t>2. DOMOS DE LODO</a:t>
            </a: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65491" y="2663428"/>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A lo largo de la cuenca Sinú San Jacinto hay presencia de cuerpos de lodo, en estudios anteriormente realizados, se identifican estos cuerpos como zonas de riesgo para el posicionamiento de pozos exploratorios para la prospección de hidrocarburos, así como de instalaciones asociadas, las cuales pueden resultar afectadas por erupciones de material lodoso y presencia de gases expulsados por estos cuerpos. Debido a que estos cuerpos tienen un flujo con actividad constante, son una zona potencial para el escape de gases, como lo seria en este caso el CO2.</a:t>
            </a:r>
          </a:p>
        </p:txBody>
      </p:sp>
      <p:pic>
        <p:nvPicPr>
          <p:cNvPr id="2054" name="Picture 6">
            <a:extLst>
              <a:ext uri="{FF2B5EF4-FFF2-40B4-BE49-F238E27FC236}">
                <a16:creationId xmlns:a16="http://schemas.microsoft.com/office/drawing/2014/main" id="{6C5C0A40-5B35-6429-ACC9-EFB2316F0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572" y="3359387"/>
            <a:ext cx="4489467" cy="280591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2151C5-1BBD-326D-E657-ED390DE85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3360682"/>
            <a:ext cx="4489467" cy="280462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B8AFF54-42CA-22F4-09AF-A32C0BCEB74B}"/>
              </a:ext>
            </a:extLst>
          </p:cNvPr>
          <p:cNvPicPr>
            <a:picLocks noChangeAspect="1"/>
          </p:cNvPicPr>
          <p:nvPr/>
        </p:nvPicPr>
        <p:blipFill>
          <a:blip r:embed="rId4"/>
          <a:stretch>
            <a:fillRect/>
          </a:stretch>
        </p:blipFill>
        <p:spPr>
          <a:xfrm>
            <a:off x="7738679" y="149452"/>
            <a:ext cx="4022915" cy="1549315"/>
          </a:xfrm>
          <a:prstGeom prst="rect">
            <a:avLst/>
          </a:prstGeom>
        </p:spPr>
      </p:pic>
      <p:pic>
        <p:nvPicPr>
          <p:cNvPr id="7" name="Imagen 6">
            <a:extLst>
              <a:ext uri="{FF2B5EF4-FFF2-40B4-BE49-F238E27FC236}">
                <a16:creationId xmlns:a16="http://schemas.microsoft.com/office/drawing/2014/main" id="{18B19C47-5CB1-CA70-7A7E-435054F78B0C}"/>
              </a:ext>
            </a:extLst>
          </p:cNvPr>
          <p:cNvPicPr>
            <a:picLocks noChangeAspect="1"/>
          </p:cNvPicPr>
          <p:nvPr/>
        </p:nvPicPr>
        <p:blipFill>
          <a:blip r:embed="rId5"/>
          <a:stretch>
            <a:fillRect/>
          </a:stretch>
        </p:blipFill>
        <p:spPr>
          <a:xfrm>
            <a:off x="7750596" y="1700808"/>
            <a:ext cx="4010997" cy="1398398"/>
          </a:xfrm>
          <a:prstGeom prst="rect">
            <a:avLst/>
          </a:prstGeom>
        </p:spPr>
      </p:pic>
      <p:pic>
        <p:nvPicPr>
          <p:cNvPr id="8" name="Imagen 7">
            <a:extLst>
              <a:ext uri="{FF2B5EF4-FFF2-40B4-BE49-F238E27FC236}">
                <a16:creationId xmlns:a16="http://schemas.microsoft.com/office/drawing/2014/main" id="{BDC7DFC5-1137-D01A-9410-A3F64DD7B57D}"/>
              </a:ext>
            </a:extLst>
          </p:cNvPr>
          <p:cNvPicPr>
            <a:picLocks noChangeAspect="1"/>
          </p:cNvPicPr>
          <p:nvPr/>
        </p:nvPicPr>
        <p:blipFill>
          <a:blip r:embed="rId6"/>
          <a:stretch>
            <a:fillRect/>
          </a:stretch>
        </p:blipFill>
        <p:spPr>
          <a:xfrm>
            <a:off x="1317108" y="4004680"/>
            <a:ext cx="5117669" cy="2013670"/>
          </a:xfrm>
          <a:prstGeom prst="rect">
            <a:avLst/>
          </a:prstGeom>
        </p:spPr>
      </p:pic>
      <p:sp>
        <p:nvSpPr>
          <p:cNvPr id="9" name="Título 1">
            <a:extLst>
              <a:ext uri="{FF2B5EF4-FFF2-40B4-BE49-F238E27FC236}">
                <a16:creationId xmlns:a16="http://schemas.microsoft.com/office/drawing/2014/main" id="{86D10991-98FA-2BB4-59A2-ADA76C472C9A}"/>
              </a:ext>
            </a:extLst>
          </p:cNvPr>
          <p:cNvSpPr txBox="1">
            <a:spLocks/>
          </p:cNvSpPr>
          <p:nvPr/>
        </p:nvSpPr>
        <p:spPr>
          <a:xfrm>
            <a:off x="1341884" y="5857509"/>
            <a:ext cx="511766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5 . </a:t>
            </a:r>
            <a:r>
              <a:rPr lang="es-CO" sz="900" dirty="0">
                <a:solidFill>
                  <a:schemeClr val="tx2"/>
                </a:solidFill>
                <a:latin typeface="+mn-lt"/>
                <a:cs typeface="Ancizar Sans"/>
              </a:rPr>
              <a:t>Esquemas morfológicos del diapirismo argilocinético. Tomado de Rosello y Otros (2022).</a:t>
            </a:r>
            <a:endParaRPr lang="es-ES" sz="900" dirty="0">
              <a:solidFill>
                <a:schemeClr val="tx2"/>
              </a:solidFill>
              <a:latin typeface="+mn-lt"/>
              <a:cs typeface="Ancizar Sans"/>
            </a:endParaRPr>
          </a:p>
        </p:txBody>
      </p:sp>
      <p:sp>
        <p:nvSpPr>
          <p:cNvPr id="10" name="Título 1">
            <a:extLst>
              <a:ext uri="{FF2B5EF4-FFF2-40B4-BE49-F238E27FC236}">
                <a16:creationId xmlns:a16="http://schemas.microsoft.com/office/drawing/2014/main" id="{D03C2B79-F381-E3D4-A4DF-9E35FCE3255F}"/>
              </a:ext>
            </a:extLst>
          </p:cNvPr>
          <p:cNvSpPr txBox="1">
            <a:spLocks/>
          </p:cNvSpPr>
          <p:nvPr/>
        </p:nvSpPr>
        <p:spPr>
          <a:xfrm>
            <a:off x="8573966" y="299412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6-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1" name="Título 1">
            <a:extLst>
              <a:ext uri="{FF2B5EF4-FFF2-40B4-BE49-F238E27FC236}">
                <a16:creationId xmlns:a16="http://schemas.microsoft.com/office/drawing/2014/main" id="{F2C72FBA-ED26-2183-E6A1-BB5E8F901A8F}"/>
              </a:ext>
            </a:extLst>
          </p:cNvPr>
          <p:cNvSpPr txBox="1">
            <a:spLocks/>
          </p:cNvSpPr>
          <p:nvPr/>
        </p:nvSpPr>
        <p:spPr>
          <a:xfrm>
            <a:off x="7941649" y="6090469"/>
            <a:ext cx="448946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7- </a:t>
            </a:r>
            <a:r>
              <a:rPr lang="es-CO" sz="900" dirty="0">
                <a:solidFill>
                  <a:schemeClr val="tx2"/>
                </a:solidFill>
                <a:latin typeface="+mn-lt"/>
                <a:cs typeface="Ancizar Sans"/>
              </a:rPr>
              <a:t>Rezumaderos de  domos de lodo usados como lugares turísticos (https://www.colombiatouristattractions.com/arboletes-volcano/).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r>
              <a:rPr lang="en-US" dirty="0"/>
              <a:t>3. DISPONIBILIDAD DE DATOS PARA EXPLORAR LAS ZONAS CON POTENCIAL DE ALMACENAMIENTO DE CO2</a:t>
            </a:r>
          </a:p>
        </p:txBody>
      </p:sp>
      <p:pic>
        <p:nvPicPr>
          <p:cNvPr id="4" name="Marcador de contenido 5">
            <a:extLst>
              <a:ext uri="{FF2B5EF4-FFF2-40B4-BE49-F238E27FC236}">
                <a16:creationId xmlns:a16="http://schemas.microsoft.com/office/drawing/2014/main" id="{C942884B-78DA-AEFA-BE06-570805B7A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956" y="116632"/>
            <a:ext cx="4486120" cy="2952328"/>
          </a:xfrm>
          <a:prstGeom prst="rect">
            <a:avLst/>
          </a:prstGeom>
          <a:ln>
            <a:solidFill>
              <a:schemeClr val="tx2"/>
            </a:solidFill>
          </a:ln>
        </p:spPr>
      </p:pic>
      <p:pic>
        <p:nvPicPr>
          <p:cNvPr id="5" name="Picture 2" descr="Captura y almacenamiento de dióxido de carbono - ecointeligencia - cambia a  un estilo de vida sostenible!">
            <a:extLst>
              <a:ext uri="{FF2B5EF4-FFF2-40B4-BE49-F238E27FC236}">
                <a16:creationId xmlns:a16="http://schemas.microsoft.com/office/drawing/2014/main" id="{719B08AA-2D8F-4259-3836-8B6B4FB06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956" y="3284984"/>
            <a:ext cx="4486163" cy="2880320"/>
          </a:xfrm>
          <a:prstGeom prst="rect">
            <a:avLst/>
          </a:prstGeom>
          <a:ln>
            <a:solidFill>
              <a:schemeClr val="tx2"/>
            </a:solidFill>
          </a:ln>
          <a:extLst>
            <a:ext uri="{909E8E84-426E-40DD-AFC4-6F175D3DCCD1}">
              <a14:hiddenFill xmlns:a14="http://schemas.microsoft.com/office/drawing/2010/main">
                <a:solidFill>
                  <a:srgbClr val="FFFFFF"/>
                </a:solidFill>
              </a14:hiddenFill>
            </a:ext>
          </a:extLst>
        </p:spPr>
      </p:pic>
      <p:sp>
        <p:nvSpPr>
          <p:cNvPr id="6" name="Subtítulo 5">
            <a:extLst>
              <a:ext uri="{FF2B5EF4-FFF2-40B4-BE49-F238E27FC236}">
                <a16:creationId xmlns:a16="http://schemas.microsoft.com/office/drawing/2014/main" id="{EFECA589-DE6E-76B8-C5EA-6652E3BDEE72}"/>
              </a:ext>
            </a:extLst>
          </p:cNvPr>
          <p:cNvSpPr txBox="1">
            <a:spLocks/>
          </p:cNvSpPr>
          <p:nvPr/>
        </p:nvSpPr>
        <p:spPr>
          <a:xfrm>
            <a:off x="693812" y="2500276"/>
            <a:ext cx="6336704" cy="2611609"/>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Actualmente los métodos para adquirir información sobre el subsuelo son costosos, en especial cuando se requiere llegar a profundidades considerables. </a:t>
            </a:r>
          </a:p>
          <a:p>
            <a:pPr algn="just">
              <a:lnSpc>
                <a:spcPct val="120000"/>
              </a:lnSpc>
            </a:pPr>
            <a:r>
              <a:rPr lang="es-CO" dirty="0"/>
              <a:t>Teniendo en cuenta que uno de los criterios para el almacenamiento de CO2 es que la profundidad del reservorio debe ser mayor o igual a 700 metros de profundidad, se considera que la disponibilidad de pozos y líneas sísmicas en el área que se vaya a estudiar, juega un papel muy importante.</a:t>
            </a:r>
          </a:p>
          <a:p>
            <a:pPr algn="just">
              <a:lnSpc>
                <a:spcPct val="120000"/>
              </a:lnSpc>
            </a:pPr>
            <a:endParaRPr lang="es-CO" b="1" dirty="0">
              <a:solidFill>
                <a:schemeClr val="accent1">
                  <a:lumMod val="50000"/>
                </a:schemeClr>
              </a:solidFill>
            </a:endParaRPr>
          </a:p>
          <a:p>
            <a:pPr algn="just">
              <a:lnSpc>
                <a:spcPct val="120000"/>
              </a:lnSpc>
            </a:pPr>
            <a:r>
              <a:rPr lang="es-CO" b="1" dirty="0">
                <a:solidFill>
                  <a:schemeClr val="accent1">
                    <a:lumMod val="50000"/>
                  </a:schemeClr>
                </a:solidFill>
              </a:rPr>
              <a:t>Tipos de almacenamiento subterráneo para CO2:</a:t>
            </a:r>
          </a:p>
          <a:p>
            <a:pPr algn="just">
              <a:lnSpc>
                <a:spcPct val="120000"/>
              </a:lnSpc>
            </a:pPr>
            <a:endParaRPr lang="es-CO" b="1" dirty="0">
              <a:solidFill>
                <a:schemeClr val="accent1">
                  <a:lumMod val="50000"/>
                </a:schemeClr>
              </a:solidFill>
            </a:endParaRPr>
          </a:p>
        </p:txBody>
      </p:sp>
      <p:sp>
        <p:nvSpPr>
          <p:cNvPr id="7" name="Subtítulo 5">
            <a:extLst>
              <a:ext uri="{FF2B5EF4-FFF2-40B4-BE49-F238E27FC236}">
                <a16:creationId xmlns:a16="http://schemas.microsoft.com/office/drawing/2014/main" id="{95D5F90C-D044-D202-C38F-4FAF23735710}"/>
              </a:ext>
            </a:extLst>
          </p:cNvPr>
          <p:cNvSpPr txBox="1">
            <a:spLocks/>
          </p:cNvSpPr>
          <p:nvPr/>
        </p:nvSpPr>
        <p:spPr>
          <a:xfrm>
            <a:off x="674947" y="4893344"/>
            <a:ext cx="2323121" cy="606612"/>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a:p>
            <a:pPr marL="342900" indent="-342900" algn="just">
              <a:lnSpc>
                <a:spcPct val="120000"/>
              </a:lnSpc>
              <a:buFont typeface="Courier New" panose="02070309020205020404" pitchFamily="49" charset="0"/>
              <a:buChar char="o"/>
            </a:pPr>
            <a:r>
              <a:rPr lang="es-CO" dirty="0">
                <a:solidFill>
                  <a:schemeClr val="accent1">
                    <a:lumMod val="50000"/>
                  </a:schemeClr>
                </a:solidFill>
              </a:rPr>
              <a:t>Acuíferos salinos</a:t>
            </a:r>
          </a:p>
          <a:p>
            <a:pPr algn="just">
              <a:lnSpc>
                <a:spcPct val="120000"/>
              </a:lnSpc>
            </a:pPr>
            <a:endParaRPr lang="es-CO" b="1" dirty="0">
              <a:solidFill>
                <a:schemeClr val="accent1">
                  <a:lumMod val="50000"/>
                </a:schemeClr>
              </a:solidFill>
            </a:endParaRPr>
          </a:p>
        </p:txBody>
      </p:sp>
      <p:sp>
        <p:nvSpPr>
          <p:cNvPr id="8" name="Subtítulo 5">
            <a:extLst>
              <a:ext uri="{FF2B5EF4-FFF2-40B4-BE49-F238E27FC236}">
                <a16:creationId xmlns:a16="http://schemas.microsoft.com/office/drawing/2014/main" id="{8D1055B9-851D-C4BA-BA5F-F151A230C84E}"/>
              </a:ext>
            </a:extLst>
          </p:cNvPr>
          <p:cNvSpPr txBox="1">
            <a:spLocks/>
          </p:cNvSpPr>
          <p:nvPr/>
        </p:nvSpPr>
        <p:spPr>
          <a:xfrm>
            <a:off x="693812" y="5268588"/>
            <a:ext cx="2054261" cy="66534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dirty="0"/>
          </a:p>
          <a:p>
            <a:pPr marL="342900" indent="-342900" algn="just">
              <a:lnSpc>
                <a:spcPct val="120000"/>
              </a:lnSpc>
              <a:buFont typeface="Courier New" panose="02070309020205020404" pitchFamily="49" charset="0"/>
              <a:buChar char="o"/>
            </a:pPr>
            <a:r>
              <a:rPr lang="es-CO" sz="1600" dirty="0">
                <a:solidFill>
                  <a:schemeClr val="accent1">
                    <a:lumMod val="50000"/>
                  </a:schemeClr>
                </a:solidFill>
              </a:rPr>
              <a:t>Capas de carbón </a:t>
            </a:r>
          </a:p>
          <a:p>
            <a:pPr algn="just">
              <a:lnSpc>
                <a:spcPct val="120000"/>
              </a:lnSpc>
            </a:pPr>
            <a:endParaRPr lang="es-CO" b="1" dirty="0">
              <a:solidFill>
                <a:schemeClr val="accent1">
                  <a:lumMod val="50000"/>
                </a:schemeClr>
              </a:solidFill>
            </a:endParaRPr>
          </a:p>
        </p:txBody>
      </p:sp>
      <p:sp>
        <p:nvSpPr>
          <p:cNvPr id="9" name="Elipse 8">
            <a:extLst>
              <a:ext uri="{FF2B5EF4-FFF2-40B4-BE49-F238E27FC236}">
                <a16:creationId xmlns:a16="http://schemas.microsoft.com/office/drawing/2014/main" id="{2234C714-887B-FA2D-AD08-E60DB36C5C59}"/>
              </a:ext>
            </a:extLst>
          </p:cNvPr>
          <p:cNvSpPr/>
          <p:nvPr/>
        </p:nvSpPr>
        <p:spPr>
          <a:xfrm>
            <a:off x="8326660" y="5194610"/>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54569227-CBE5-028E-F64F-93F2C5FBDF85}"/>
              </a:ext>
            </a:extLst>
          </p:cNvPr>
          <p:cNvSpPr/>
          <p:nvPr/>
        </p:nvSpPr>
        <p:spPr>
          <a:xfrm>
            <a:off x="7894612" y="4510534"/>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Subtítulo 5">
            <a:extLst>
              <a:ext uri="{FF2B5EF4-FFF2-40B4-BE49-F238E27FC236}">
                <a16:creationId xmlns:a16="http://schemas.microsoft.com/office/drawing/2014/main" id="{5E5A6E02-C0DA-4C24-1DFC-44435A0C27E1}"/>
              </a:ext>
            </a:extLst>
          </p:cNvPr>
          <p:cNvSpPr txBox="1">
            <a:spLocks/>
          </p:cNvSpPr>
          <p:nvPr/>
        </p:nvSpPr>
        <p:spPr>
          <a:xfrm>
            <a:off x="694385" y="5571964"/>
            <a:ext cx="4175891" cy="665348"/>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2100" dirty="0"/>
          </a:p>
          <a:p>
            <a:pPr marL="342900" indent="-342900" algn="just">
              <a:lnSpc>
                <a:spcPct val="120000"/>
              </a:lnSpc>
              <a:buFont typeface="Courier New" panose="02070309020205020404" pitchFamily="49" charset="0"/>
              <a:buChar char="o"/>
            </a:pPr>
            <a:r>
              <a:rPr lang="es-CO" sz="2100" dirty="0">
                <a:solidFill>
                  <a:schemeClr val="accent1">
                    <a:lumMod val="50000"/>
                  </a:schemeClr>
                </a:solidFill>
              </a:rPr>
              <a:t>Trampas estratigráficas y estructurales</a:t>
            </a:r>
          </a:p>
          <a:p>
            <a:pPr algn="just">
              <a:lnSpc>
                <a:spcPct val="120000"/>
              </a:lnSpc>
            </a:pPr>
            <a:endParaRPr lang="es-CO" b="1" dirty="0">
              <a:solidFill>
                <a:schemeClr val="accent1">
                  <a:lumMod val="50000"/>
                </a:schemeClr>
              </a:solidFill>
            </a:endParaRPr>
          </a:p>
        </p:txBody>
      </p:sp>
      <p:sp>
        <p:nvSpPr>
          <p:cNvPr id="12" name="Elipse 11">
            <a:extLst>
              <a:ext uri="{FF2B5EF4-FFF2-40B4-BE49-F238E27FC236}">
                <a16:creationId xmlns:a16="http://schemas.microsoft.com/office/drawing/2014/main" id="{A90AF5E8-DA10-6D4A-9337-BD167B71FB6A}"/>
              </a:ext>
            </a:extLst>
          </p:cNvPr>
          <p:cNvSpPr/>
          <p:nvPr/>
        </p:nvSpPr>
        <p:spPr>
          <a:xfrm>
            <a:off x="9118748" y="4978586"/>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5" name="Título 1">
            <a:extLst>
              <a:ext uri="{FF2B5EF4-FFF2-40B4-BE49-F238E27FC236}">
                <a16:creationId xmlns:a16="http://schemas.microsoft.com/office/drawing/2014/main" id="{477653A8-6018-1411-85C4-20917A609A5C}"/>
              </a:ext>
            </a:extLst>
          </p:cNvPr>
          <p:cNvSpPr txBox="1">
            <a:spLocks/>
          </p:cNvSpPr>
          <p:nvPr/>
        </p:nvSpPr>
        <p:spPr>
          <a:xfrm>
            <a:off x="8686700" y="295953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8-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6" name="Título 1">
            <a:extLst>
              <a:ext uri="{FF2B5EF4-FFF2-40B4-BE49-F238E27FC236}">
                <a16:creationId xmlns:a16="http://schemas.microsoft.com/office/drawing/2014/main" id="{8D4DEF07-4231-3182-1B06-4B02A94508EF}"/>
              </a:ext>
            </a:extLst>
          </p:cNvPr>
          <p:cNvSpPr txBox="1">
            <a:spLocks/>
          </p:cNvSpPr>
          <p:nvPr/>
        </p:nvSpPr>
        <p:spPr>
          <a:xfrm>
            <a:off x="7584957" y="6093296"/>
            <a:ext cx="448611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9-Zonas de almacenamiento de Co2 ( </a:t>
            </a:r>
            <a:r>
              <a:rPr lang="es-CO" sz="900" dirty="0">
                <a:solidFill>
                  <a:schemeClr val="tx2"/>
                </a:solidFill>
                <a:latin typeface="+mn-lt"/>
                <a:cs typeface="Ancizar Sans"/>
                <a:hlinkClick r:id="rId4">
                  <a:extLst>
                    <a:ext uri="{A12FA001-AC4F-418D-AE19-62706E023703}">
                      <ahyp:hlinkClr xmlns:ahyp="http://schemas.microsoft.com/office/drawing/2018/hyperlinkcolor" val="tx"/>
                    </a:ext>
                  </a:extLst>
                </a:hlinkClick>
              </a:rPr>
              <a:t>https://this.org/2009/07/20/ecochamber-carbon-capture-storage-science-fiction/</a:t>
            </a:r>
            <a:r>
              <a:rPr lang="es-CO" sz="900" dirty="0">
                <a:solidFill>
                  <a:schemeClr val="tx2"/>
                </a:solidFill>
                <a:latin typeface="+mn-lt"/>
                <a:cs typeface="Ancizar Sans"/>
              </a:rPr>
              <a:t>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9032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757811764"/>
              </p:ext>
            </p:extLst>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endParaRPr lang="es-CO" sz="1500" dirty="0"/>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a:extLst>
              <a:ext uri="{FF2B5EF4-FFF2-40B4-BE49-F238E27FC236}">
                <a16:creationId xmlns:a16="http://schemas.microsoft.com/office/drawing/2014/main" id="{14856420-5375-8230-8D09-DF6C19D62FD1}"/>
              </a:ext>
            </a:extLst>
          </p:cNvPr>
          <p:cNvPicPr>
            <a:picLocks noGrp="1" noChangeAspect="1"/>
          </p:cNvPicPr>
          <p:nvPr>
            <p:ph sz="half" idx="2"/>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2777"/>
          <a:stretch/>
        </p:blipFill>
        <p:spPr>
          <a:xfrm>
            <a:off x="3977666" y="836714"/>
            <a:ext cx="3877337" cy="5042667"/>
          </a:xfrm>
        </p:spPr>
      </p:pic>
      <p:pic>
        <p:nvPicPr>
          <p:cNvPr id="12" name="Marcador de contenido 11">
            <a:extLst>
              <a:ext uri="{FF2B5EF4-FFF2-40B4-BE49-F238E27FC236}">
                <a16:creationId xmlns:a16="http://schemas.microsoft.com/office/drawing/2014/main" id="{9B708AD6-276A-E3A6-8CD3-88EFA65E2210}"/>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211" r="8036"/>
          <a:stretch/>
        </p:blipFill>
        <p:spPr>
          <a:xfrm>
            <a:off x="117748" y="836712"/>
            <a:ext cx="3560791" cy="5042669"/>
          </a:xfrm>
        </p:spPr>
      </p:pic>
      <p:pic>
        <p:nvPicPr>
          <p:cNvPr id="16" name="Imagen 15">
            <a:extLst>
              <a:ext uri="{FF2B5EF4-FFF2-40B4-BE49-F238E27FC236}">
                <a16:creationId xmlns:a16="http://schemas.microsoft.com/office/drawing/2014/main" id="{29C8986E-3D0E-4491-4316-6323EFCEF90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137"/>
          <a:stretch/>
        </p:blipFill>
        <p:spPr>
          <a:xfrm>
            <a:off x="7982970" y="836713"/>
            <a:ext cx="3472433" cy="5042669"/>
          </a:xfrm>
          <a:prstGeom prst="rect">
            <a:avLst/>
          </a:prstGeom>
        </p:spPr>
      </p:pic>
      <p:sp>
        <p:nvSpPr>
          <p:cNvPr id="17" name="Marcador de texto 2">
            <a:extLst>
              <a:ext uri="{FF2B5EF4-FFF2-40B4-BE49-F238E27FC236}">
                <a16:creationId xmlns:a16="http://schemas.microsoft.com/office/drawing/2014/main" id="{E1E5D340-D01B-1B53-F26B-C7770FAA0818}"/>
              </a:ext>
            </a:extLst>
          </p:cNvPr>
          <p:cNvSpPr txBox="1">
            <a:spLocks/>
          </p:cNvSpPr>
          <p:nvPr/>
        </p:nvSpPr>
        <p:spPr>
          <a:xfrm>
            <a:off x="393335" y="6021288"/>
            <a:ext cx="11461717" cy="575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buNone/>
            </a:pPr>
            <a:r>
              <a:rPr lang="en-US" dirty="0"/>
              <a:t>       POZOS: PUNTOS                          SISMICA 2D:LINEAS                 SISMICA 3D:POLIGONOS            </a:t>
            </a:r>
          </a:p>
        </p:txBody>
      </p:sp>
      <p:pic>
        <p:nvPicPr>
          <p:cNvPr id="3" name="Imagen 2">
            <a:extLst>
              <a:ext uri="{FF2B5EF4-FFF2-40B4-BE49-F238E27FC236}">
                <a16:creationId xmlns:a16="http://schemas.microsoft.com/office/drawing/2014/main" id="{5591344C-A4CE-1BA5-22BF-A76D2056CE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0037" y="829132"/>
            <a:ext cx="504056" cy="504056"/>
          </a:xfrm>
          <a:prstGeom prst="rect">
            <a:avLst/>
          </a:prstGeom>
        </p:spPr>
      </p:pic>
      <p:pic>
        <p:nvPicPr>
          <p:cNvPr id="4" name="Imagen 3">
            <a:extLst>
              <a:ext uri="{FF2B5EF4-FFF2-40B4-BE49-F238E27FC236}">
                <a16:creationId xmlns:a16="http://schemas.microsoft.com/office/drawing/2014/main" id="{0ACBB33F-3A10-9D61-E713-FAA50C9E90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7747" y="839334"/>
            <a:ext cx="504056" cy="504056"/>
          </a:xfrm>
          <a:prstGeom prst="rect">
            <a:avLst/>
          </a:prstGeom>
        </p:spPr>
      </p:pic>
      <p:pic>
        <p:nvPicPr>
          <p:cNvPr id="5" name="Imagen 4">
            <a:extLst>
              <a:ext uri="{FF2B5EF4-FFF2-40B4-BE49-F238E27FC236}">
                <a16:creationId xmlns:a16="http://schemas.microsoft.com/office/drawing/2014/main" id="{8CE74BF0-8D83-2393-7129-DC94842B9B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3056" y="829132"/>
            <a:ext cx="504056" cy="504056"/>
          </a:xfrm>
          <a:prstGeom prst="rect">
            <a:avLst/>
          </a:prstGeom>
        </p:spPr>
      </p:pic>
      <p:pic>
        <p:nvPicPr>
          <p:cNvPr id="7" name="Imagen 6">
            <a:extLst>
              <a:ext uri="{FF2B5EF4-FFF2-40B4-BE49-F238E27FC236}">
                <a16:creationId xmlns:a16="http://schemas.microsoft.com/office/drawing/2014/main" id="{502E4FFB-964D-09A9-AD48-2FC19CCD2005}"/>
              </a:ext>
            </a:extLst>
          </p:cNvPr>
          <p:cNvPicPr>
            <a:picLocks noChangeAspect="1"/>
          </p:cNvPicPr>
          <p:nvPr/>
        </p:nvPicPr>
        <p:blipFill rotWithShape="1">
          <a:blip r:embed="rId6">
            <a:clrChange>
              <a:clrFrom>
                <a:srgbClr val="FFFFFF"/>
              </a:clrFrom>
              <a:clrTo>
                <a:srgbClr val="FFFFFF">
                  <a:alpha val="0"/>
                </a:srgbClr>
              </a:clrTo>
            </a:clrChange>
          </a:blip>
          <a:srcRect l="29946" t="77307" r="54726" b="12191"/>
          <a:stretch/>
        </p:blipFill>
        <p:spPr>
          <a:xfrm>
            <a:off x="226881" y="5147503"/>
            <a:ext cx="2267131" cy="873785"/>
          </a:xfrm>
          <a:prstGeom prst="rect">
            <a:avLst/>
          </a:prstGeom>
        </p:spPr>
      </p:pic>
      <p:pic>
        <p:nvPicPr>
          <p:cNvPr id="8" name="Imagen 7">
            <a:extLst>
              <a:ext uri="{FF2B5EF4-FFF2-40B4-BE49-F238E27FC236}">
                <a16:creationId xmlns:a16="http://schemas.microsoft.com/office/drawing/2014/main" id="{B2FEFCAC-7D45-3FA7-7EDE-A0E0F9F75B74}"/>
              </a:ext>
            </a:extLst>
          </p:cNvPr>
          <p:cNvPicPr>
            <a:picLocks noChangeAspect="1"/>
          </p:cNvPicPr>
          <p:nvPr/>
        </p:nvPicPr>
        <p:blipFill rotWithShape="1">
          <a:blip r:embed="rId6">
            <a:clrChange>
              <a:clrFrom>
                <a:srgbClr val="FFFFFF"/>
              </a:clrFrom>
              <a:clrTo>
                <a:srgbClr val="FFFFFF">
                  <a:alpha val="0"/>
                </a:srgbClr>
              </a:clrTo>
            </a:clrChange>
          </a:blip>
          <a:srcRect l="29946" t="77307" r="54726" b="12191"/>
          <a:stretch/>
        </p:blipFill>
        <p:spPr>
          <a:xfrm>
            <a:off x="4346618" y="5147503"/>
            <a:ext cx="2267131" cy="873785"/>
          </a:xfrm>
          <a:prstGeom prst="rect">
            <a:avLst/>
          </a:prstGeom>
        </p:spPr>
      </p:pic>
      <p:pic>
        <p:nvPicPr>
          <p:cNvPr id="9" name="Imagen 8">
            <a:extLst>
              <a:ext uri="{FF2B5EF4-FFF2-40B4-BE49-F238E27FC236}">
                <a16:creationId xmlns:a16="http://schemas.microsoft.com/office/drawing/2014/main" id="{D82A40A8-9EC3-CF2D-0279-D6B085313A7C}"/>
              </a:ext>
            </a:extLst>
          </p:cNvPr>
          <p:cNvPicPr>
            <a:picLocks noChangeAspect="1"/>
          </p:cNvPicPr>
          <p:nvPr/>
        </p:nvPicPr>
        <p:blipFill rotWithShape="1">
          <a:blip r:embed="rId6">
            <a:clrChange>
              <a:clrFrom>
                <a:srgbClr val="FFFFFF"/>
              </a:clrFrom>
              <a:clrTo>
                <a:srgbClr val="FFFFFF">
                  <a:alpha val="0"/>
                </a:srgbClr>
              </a:clrTo>
            </a:clrChange>
          </a:blip>
          <a:srcRect l="29946" t="77307" r="54726" b="12191"/>
          <a:stretch/>
        </p:blipFill>
        <p:spPr>
          <a:xfrm>
            <a:off x="8082170" y="5219511"/>
            <a:ext cx="2267131" cy="873785"/>
          </a:xfrm>
          <a:prstGeom prst="rect">
            <a:avLst/>
          </a:prstGeom>
        </p:spPr>
      </p:pic>
    </p:spTree>
    <p:extLst>
      <p:ext uri="{BB962C8B-B14F-4D97-AF65-F5344CB8AC3E}">
        <p14:creationId xmlns:p14="http://schemas.microsoft.com/office/powerpoint/2010/main" val="6989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Props1.xml><?xml version="1.0" encoding="utf-8"?>
<ds:datastoreItem xmlns:ds="http://schemas.openxmlformats.org/officeDocument/2006/customXml" ds:itemID="{81982DA8-EA6C-4E78-95DD-332D1E54B43B}">
  <ds:schemaRefs>
    <ds:schemaRef ds:uri="http://schemas.microsoft.com/sharepoint/v3/contenttype/forms"/>
  </ds:schemaRefs>
</ds:datastoreItem>
</file>

<file path=customXml/itemProps2.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2585</TotalTime>
  <Words>1668</Words>
  <Application>Microsoft Office PowerPoint</Application>
  <PresentationFormat>Personalizado</PresentationFormat>
  <Paragraphs>136</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Cambria</vt:lpstr>
      <vt:lpstr>Courier New</vt:lpstr>
      <vt:lpstr>Wingdings</vt:lpstr>
      <vt:lpstr>EcoLiving_16x9</vt:lpstr>
      <vt:lpstr>PROYECTO DE ANALISIS GEOESPACIAL:  ANALISIS GEOESPACIAL PARA LA SELECCIÓN DE ZONAS DE EXPLORACIÓN PARA  ALMACENAMIENTO SUBTERRANEO DE C02 EN COLOMBIA: CASO SINU-SAN JACINTO</vt:lpstr>
      <vt:lpstr>INTRODUCCIÓN</vt:lpstr>
      <vt:lpstr>Presentación de PowerPoint</vt:lpstr>
      <vt:lpstr>Presentación de PowerPoint</vt:lpstr>
      <vt:lpstr>PROBLEMAS</vt:lpstr>
      <vt:lpstr>PROBLEMAS</vt:lpstr>
      <vt:lpstr>PROBLEMAS</vt:lpstr>
      <vt:lpstr>DATOS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7</cp:revision>
  <dcterms:created xsi:type="dcterms:W3CDTF">2023-03-09T00:59:55Z</dcterms:created>
  <dcterms:modified xsi:type="dcterms:W3CDTF">2023-03-16T16:25:23Z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